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3" r:id="rId6"/>
    <p:sldId id="265" r:id="rId7"/>
    <p:sldId id="267" r:id="rId8"/>
    <p:sldId id="268" r:id="rId9"/>
    <p:sldId id="269" r:id="rId10"/>
    <p:sldId id="270" r:id="rId11"/>
    <p:sldId id="266" r:id="rId12"/>
  </p:sldIdLst>
  <p:sldSz cx="12192000" cy="6858000"/>
  <p:notesSz cx="6870700" cy="100076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0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89" autoAdjust="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7303" cy="502118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1807" y="0"/>
            <a:ext cx="2977303" cy="502118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FC23E10C-4735-4A0D-A76B-FFFBF4B6ED03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05484"/>
            <a:ext cx="2977303" cy="502117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1807" y="9505484"/>
            <a:ext cx="2977303" cy="502117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7303" cy="502118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1807" y="0"/>
            <a:ext cx="2977303" cy="502118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87735CDE-2E0B-4188-96E9-ADF9ACB826A9}" type="datetimeFigureOut">
              <a:rPr lang="en-US" noProof="0" smtClean="0"/>
              <a:t>3/10/2025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1250950"/>
            <a:ext cx="6003925" cy="3378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070" y="4816157"/>
            <a:ext cx="5496560" cy="3940493"/>
          </a:xfrm>
          <a:prstGeom prst="rect">
            <a:avLst/>
          </a:prstGeom>
        </p:spPr>
        <p:txBody>
          <a:bodyPr vert="horz" lIns="96442" tIns="48221" rIns="96442" bIns="48221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5484"/>
            <a:ext cx="2977303" cy="502117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1807" y="9505484"/>
            <a:ext cx="2977303" cy="502117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o-RO" sz="4400" dirty="0"/>
              <a:t>INSCRIERE CLASA PREGĂTITOARE</a:t>
            </a:r>
            <a:endParaRPr lang="ru-RU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o-RO" dirty="0">
                <a:latin typeface="Algerian" panose="04020705040A02060702" pitchFamily="82" charset="0"/>
              </a:rPr>
              <a:t>C.N.M.E. - ŞCOALA GIMNAZIALĂ AVRAM STANCA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ro-RO" dirty="0">
                <a:latin typeface="Algerian" panose="04020705040A02060702" pitchFamily="82" charset="0"/>
              </a:rPr>
              <a:t>2025-2026</a:t>
            </a:r>
            <a:endParaRPr lang="ru-RU" dirty="0"/>
          </a:p>
        </p:txBody>
      </p:sp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910" y="5382175"/>
            <a:ext cx="3316337" cy="832104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ro-RO" dirty="0">
                <a:latin typeface="Algerian" panose="04020705040A02060702" pitchFamily="82" charset="0"/>
              </a:rPr>
              <a:t>OFERTĂ PLAN DE ŞCOLARIZARE </a:t>
            </a: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9" name="Picture 8" descr="A picture containing sitting, person, computer, seat&#10;&#10;Description automatically generated">
            <a:extLst>
              <a:ext uri="{FF2B5EF4-FFF2-40B4-BE49-F238E27FC236}">
                <a16:creationId xmlns:a16="http://schemas.microsoft.com/office/drawing/2014/main" id="{32168858-6543-0F20-A65C-31B9B0D7B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712" y="5447113"/>
            <a:ext cx="1741088" cy="1045310"/>
          </a:xfrm>
          <a:prstGeom prst="rect">
            <a:avLst/>
          </a:prstGeom>
        </p:spPr>
      </p:pic>
      <p:pic>
        <p:nvPicPr>
          <p:cNvPr id="11" name="Picture 10" descr="Diagram&#10;&#10;Description automatically generated with low confidence">
            <a:extLst>
              <a:ext uri="{FF2B5EF4-FFF2-40B4-BE49-F238E27FC236}">
                <a16:creationId xmlns:a16="http://schemas.microsoft.com/office/drawing/2014/main" id="{DB981535-66D3-DBAF-5505-67ABCFD2F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289" y="5153076"/>
            <a:ext cx="1741088" cy="1611865"/>
          </a:xfrm>
          <a:prstGeom prst="rect">
            <a:avLst/>
          </a:prstGeom>
        </p:spPr>
      </p:pic>
      <p:sp>
        <p:nvSpPr>
          <p:cNvPr id="13" name="Cloud 12">
            <a:extLst>
              <a:ext uri="{FF2B5EF4-FFF2-40B4-BE49-F238E27FC236}">
                <a16:creationId xmlns:a16="http://schemas.microsoft.com/office/drawing/2014/main" id="{05757044-BE13-2535-92E6-6B0912616332}"/>
              </a:ext>
            </a:extLst>
          </p:cNvPr>
          <p:cNvSpPr/>
          <p:nvPr/>
        </p:nvSpPr>
        <p:spPr>
          <a:xfrm>
            <a:off x="334528" y="233859"/>
            <a:ext cx="3258823" cy="2083572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E0600"/>
                </a:solidFill>
              </a:rPr>
              <a:t>3 CLASE – 66  DE LOCURI</a:t>
            </a:r>
          </a:p>
          <a:p>
            <a:pPr algn="ctr"/>
            <a:r>
              <a:rPr lang="ro-RO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E0600"/>
                </a:solidFill>
              </a:rPr>
              <a:t>0,5 CLASE ( LB. MAGHIARĂ)- 5 LOCURI</a:t>
            </a:r>
            <a:endParaRPr lang="en-US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3E0600"/>
              </a:solidFill>
            </a:endParaRPr>
          </a:p>
        </p:txBody>
      </p:sp>
      <p:sp>
        <p:nvSpPr>
          <p:cNvPr id="15" name="Explosion: 14 Points 14">
            <a:extLst>
              <a:ext uri="{FF2B5EF4-FFF2-40B4-BE49-F238E27FC236}">
                <a16:creationId xmlns:a16="http://schemas.microsoft.com/office/drawing/2014/main" id="{99B958AC-B089-5EAF-5BB5-7F4702032E1A}"/>
              </a:ext>
            </a:extLst>
          </p:cNvPr>
          <p:cNvSpPr/>
          <p:nvPr/>
        </p:nvSpPr>
        <p:spPr>
          <a:xfrm>
            <a:off x="1761067" y="1025236"/>
            <a:ext cx="8837660" cy="4579923"/>
          </a:xfrm>
          <a:prstGeom prst="irregularSeal2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NE VOR ÎNDRUMA PAŞII:</a:t>
            </a:r>
          </a:p>
          <a:p>
            <a:pPr algn="ctr"/>
            <a:endParaRPr lang="ro-RO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o-RO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PROF. BRÎNZAN ARGENTINA</a:t>
            </a:r>
          </a:p>
          <a:p>
            <a:pPr algn="ctr"/>
            <a:r>
              <a:rPr lang="ro-RO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PROF. SILVEŞAN NICOLETA</a:t>
            </a:r>
          </a:p>
          <a:p>
            <a:pPr algn="ctr"/>
            <a:r>
              <a:rPr lang="ro-RO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PROF. TEODORESCU ELISABETA</a:t>
            </a:r>
          </a:p>
          <a:p>
            <a:pPr algn="ctr"/>
            <a:endParaRPr lang="en-US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F7CD2EE1-4BA5-4D77-B700-7F479A7A27B7}"/>
              </a:ext>
            </a:extLst>
          </p:cNvPr>
          <p:cNvSpPr/>
          <p:nvPr/>
        </p:nvSpPr>
        <p:spPr>
          <a:xfrm>
            <a:off x="8018777" y="89181"/>
            <a:ext cx="2954023" cy="1748503"/>
          </a:xfrm>
          <a:prstGeom prst="cloud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C.N.M.E. – ŞC. GIM. AVRAM STANCA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7760" y="342993"/>
            <a:ext cx="4579887" cy="1325563"/>
          </a:xfrm>
        </p:spPr>
        <p:txBody>
          <a:bodyPr anchor="t">
            <a:normAutofit/>
          </a:bodyPr>
          <a:lstStyle/>
          <a:p>
            <a:r>
              <a:rPr lang="ro-RO" sz="2800" dirty="0"/>
              <a:t>C.N.M.E.- ŞC. GIM. AVRAM STANCA</a:t>
            </a:r>
            <a:endParaRPr lang="en-US" sz="2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4867" y="1206115"/>
            <a:ext cx="10160370" cy="4445769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effectLst/>
                <a:highlight>
                  <a:srgbClr val="FFFF00"/>
                </a:highlight>
                <a:latin typeface="Algerian" panose="04020705040A02060702" pitchFamily="82" charset="0"/>
                <a:ea typeface="Trebuchet MS" panose="020B0603020202020204" pitchFamily="34" charset="0"/>
                <a:cs typeface="Times New Roman" panose="02020603050405020304" pitchFamily="18" charset="0"/>
              </a:rPr>
              <a:t>DOCUMENTE NECESARE PENTRU ÎNSCRIEREA ÎN</a:t>
            </a:r>
            <a:endParaRPr lang="en-US" sz="1600" dirty="0">
              <a:effectLst/>
              <a:highlight>
                <a:srgbClr val="FFFF00"/>
              </a:highlight>
              <a:latin typeface="Algerian" panose="04020705040A02060702" pitchFamily="82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effectLst/>
                <a:highlight>
                  <a:srgbClr val="FFFF00"/>
                </a:highlight>
                <a:latin typeface="Algerian" panose="04020705040A02060702" pitchFamily="82" charset="0"/>
                <a:ea typeface="Trebuchet MS" panose="020B0603020202020204" pitchFamily="34" charset="0"/>
                <a:cs typeface="Times New Roman" panose="02020603050405020304" pitchFamily="18" charset="0"/>
              </a:rPr>
              <a:t>CLASA PREGĂTITOARE</a:t>
            </a:r>
            <a:endParaRPr lang="en-US" sz="1600" dirty="0">
              <a:effectLst/>
              <a:highlight>
                <a:srgbClr val="FFFF00"/>
              </a:highlight>
              <a:latin typeface="Algerian" panose="04020705040A02060702" pitchFamily="82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2400"/>
              </a:spcBef>
              <a:spcAft>
                <a:spcPts val="2400"/>
              </a:spcAft>
              <a:buFont typeface="Symbol" panose="05050102010706020507" pitchFamily="18" charset="2"/>
              <a:buChar char=""/>
            </a:pPr>
            <a:r>
              <a:rPr lang="en-US" sz="1400" b="1" dirty="0">
                <a:solidFill>
                  <a:srgbClr val="121416"/>
                </a:solidFill>
                <a:effectLst/>
                <a:highlight>
                  <a:srgbClr val="00FFFF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CERERE-TIP DE ÎNSCRIERE </a:t>
            </a:r>
            <a:endParaRPr lang="en-US" sz="1400" dirty="0">
              <a:effectLst/>
              <a:highlight>
                <a:srgbClr val="00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2400"/>
              </a:spcBef>
              <a:spcAft>
                <a:spcPts val="2400"/>
              </a:spcAft>
              <a:buFont typeface="Symbol" panose="05050102010706020507" pitchFamily="18" charset="2"/>
              <a:buChar char=""/>
            </a:pPr>
            <a:r>
              <a:rPr lang="en-US" sz="1400" dirty="0" err="1">
                <a:solidFill>
                  <a:srgbClr val="121416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Copie</a:t>
            </a:r>
            <a:r>
              <a:rPr lang="en-US" sz="1400" dirty="0">
                <a:solidFill>
                  <a:srgbClr val="121416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21416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şi</a:t>
            </a:r>
            <a:r>
              <a:rPr lang="en-US" sz="1400" dirty="0">
                <a:solidFill>
                  <a:srgbClr val="121416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 original </a:t>
            </a:r>
            <a:r>
              <a:rPr lang="en-US" sz="1400" dirty="0" err="1">
                <a:solidFill>
                  <a:srgbClr val="121416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după</a:t>
            </a:r>
            <a:r>
              <a:rPr lang="en-US" sz="1400" dirty="0">
                <a:solidFill>
                  <a:srgbClr val="121416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121416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actul</a:t>
            </a:r>
            <a:r>
              <a:rPr lang="en-US" sz="1400" b="1" dirty="0">
                <a:solidFill>
                  <a:srgbClr val="121416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400" b="1" dirty="0" err="1">
                <a:solidFill>
                  <a:srgbClr val="121416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identitate</a:t>
            </a:r>
            <a:r>
              <a:rPr lang="en-US" sz="1400" b="1" dirty="0">
                <a:solidFill>
                  <a:srgbClr val="121416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 al </a:t>
            </a:r>
            <a:r>
              <a:rPr lang="en-US" sz="1400" b="1" dirty="0" err="1">
                <a:solidFill>
                  <a:srgbClr val="121416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părintelui</a:t>
            </a:r>
            <a:r>
              <a:rPr lang="en-US" sz="1400" b="1" dirty="0">
                <a:solidFill>
                  <a:srgbClr val="121416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/</a:t>
            </a:r>
            <a:r>
              <a:rPr lang="en-US" sz="1400" b="1" dirty="0" err="1">
                <a:solidFill>
                  <a:srgbClr val="121416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tutorelui</a:t>
            </a:r>
            <a:r>
              <a:rPr lang="en-US" sz="1400" b="1" dirty="0">
                <a:solidFill>
                  <a:srgbClr val="121416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 legal</a:t>
            </a:r>
            <a:r>
              <a:rPr lang="en-US" sz="1400" dirty="0">
                <a:solidFill>
                  <a:srgbClr val="121416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; </a:t>
            </a:r>
            <a:r>
              <a:rPr lang="en-US" sz="1400" dirty="0" err="1">
                <a:solidFill>
                  <a:srgbClr val="121416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părinții</a:t>
            </a:r>
            <a:r>
              <a:rPr lang="en-US" sz="1400" dirty="0">
                <a:solidFill>
                  <a:srgbClr val="121416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21416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depun</a:t>
            </a:r>
            <a:r>
              <a:rPr lang="en-US" sz="1400" dirty="0">
                <a:solidFill>
                  <a:srgbClr val="121416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 la </a:t>
            </a:r>
            <a:r>
              <a:rPr lang="en-US" sz="1400" dirty="0" err="1">
                <a:solidFill>
                  <a:srgbClr val="121416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înscriere</a:t>
            </a:r>
            <a:r>
              <a:rPr lang="en-US" sz="1400" dirty="0">
                <a:solidFill>
                  <a:srgbClr val="121416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21416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rgbClr val="121416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21416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hotărârea</a:t>
            </a:r>
            <a:r>
              <a:rPr lang="en-US" sz="1400" dirty="0">
                <a:solidFill>
                  <a:srgbClr val="121416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21416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judecătorească</a:t>
            </a:r>
            <a:r>
              <a:rPr lang="en-US" sz="1400" dirty="0">
                <a:solidFill>
                  <a:srgbClr val="121416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21416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definitivă</a:t>
            </a:r>
            <a:r>
              <a:rPr lang="en-US" sz="1400" dirty="0">
                <a:solidFill>
                  <a:srgbClr val="121416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 din care </a:t>
            </a:r>
            <a:r>
              <a:rPr lang="en-US" sz="1400" dirty="0" err="1">
                <a:solidFill>
                  <a:srgbClr val="121416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rezultă</a:t>
            </a:r>
            <a:r>
              <a:rPr lang="en-US" sz="1400" dirty="0">
                <a:solidFill>
                  <a:srgbClr val="121416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21416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modul</a:t>
            </a:r>
            <a:r>
              <a:rPr lang="en-US" sz="1400" dirty="0">
                <a:solidFill>
                  <a:srgbClr val="121416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21416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rgbClr val="121416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 care se </a:t>
            </a:r>
            <a:r>
              <a:rPr lang="en-US" sz="1400" dirty="0" err="1">
                <a:solidFill>
                  <a:srgbClr val="121416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exercită</a:t>
            </a:r>
            <a:r>
              <a:rPr lang="en-US" sz="1400" dirty="0">
                <a:solidFill>
                  <a:srgbClr val="121416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21416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autoritatea</a:t>
            </a:r>
            <a:r>
              <a:rPr lang="en-US" sz="1400" dirty="0">
                <a:solidFill>
                  <a:srgbClr val="121416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21416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părintească</a:t>
            </a:r>
            <a:r>
              <a:rPr lang="en-US" sz="1400" dirty="0">
                <a:solidFill>
                  <a:srgbClr val="121416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21416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rgbClr val="121416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21416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unde</a:t>
            </a:r>
            <a:r>
              <a:rPr lang="en-US" sz="1400" dirty="0">
                <a:solidFill>
                  <a:srgbClr val="121416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rgbClr val="121416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fost</a:t>
            </a:r>
            <a:r>
              <a:rPr lang="en-US" sz="1400" dirty="0">
                <a:solidFill>
                  <a:srgbClr val="121416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21416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stabilită</a:t>
            </a:r>
            <a:r>
              <a:rPr lang="en-US" sz="1400" dirty="0">
                <a:solidFill>
                  <a:srgbClr val="121416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21416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locuința</a:t>
            </a:r>
            <a:r>
              <a:rPr lang="en-US" sz="1400" dirty="0">
                <a:solidFill>
                  <a:srgbClr val="121416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21416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minorului</a:t>
            </a:r>
            <a:endParaRPr lang="ro-RO" sz="1400" dirty="0"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2400"/>
              </a:spcBef>
              <a:spcAft>
                <a:spcPts val="2400"/>
              </a:spcAft>
              <a:buFont typeface="Symbol" panose="05050102010706020507" pitchFamily="18" charset="2"/>
              <a:buChar char=""/>
            </a:pPr>
            <a:r>
              <a:rPr lang="en-US" sz="1400" dirty="0" err="1">
                <a:solidFill>
                  <a:srgbClr val="121416"/>
                </a:solidFill>
                <a:effectLst/>
                <a:highlight>
                  <a:srgbClr val="00FFFF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Copie</a:t>
            </a:r>
            <a:r>
              <a:rPr lang="en-US" sz="1400" dirty="0">
                <a:solidFill>
                  <a:srgbClr val="121416"/>
                </a:solidFill>
                <a:effectLst/>
                <a:highlight>
                  <a:srgbClr val="00FFFF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21416"/>
                </a:solidFill>
                <a:effectLst/>
                <a:highlight>
                  <a:srgbClr val="00FFFF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şi</a:t>
            </a:r>
            <a:r>
              <a:rPr lang="en-US" sz="1400" dirty="0">
                <a:solidFill>
                  <a:srgbClr val="121416"/>
                </a:solidFill>
                <a:effectLst/>
                <a:highlight>
                  <a:srgbClr val="00FFFF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 original – </a:t>
            </a:r>
            <a:r>
              <a:rPr lang="en-US" sz="1400" b="1" dirty="0">
                <a:solidFill>
                  <a:srgbClr val="121416"/>
                </a:solidFill>
                <a:effectLst/>
                <a:highlight>
                  <a:srgbClr val="00FFFF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CERTIFICATUL DE NAŞTERE AL COPILULUI</a:t>
            </a:r>
            <a:endParaRPr lang="ro-RO" sz="1400" b="1" dirty="0">
              <a:solidFill>
                <a:srgbClr val="121416"/>
              </a:solidFill>
              <a:effectLst/>
              <a:highlight>
                <a:srgbClr val="00FFFF"/>
              </a:highlight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Font typeface="Symbol" panose="05050102010706020507" pitchFamily="18" charset="2"/>
              <a:buChar char=""/>
            </a:pPr>
            <a:r>
              <a:rPr lang="ro-RO" sz="1400" b="1" dirty="0">
                <a:solidFill>
                  <a:srgbClr val="121416"/>
                </a:solidFill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Declaraţia tip pe propria răspundere cu privire la veridicitatea informaţiilor introduse pentru înscrierea online</a:t>
            </a:r>
          </a:p>
          <a:p>
            <a:pPr marL="342900" lvl="0" indent="-342900">
              <a:spcBef>
                <a:spcPts val="2400"/>
              </a:spcBef>
              <a:spcAft>
                <a:spcPts val="2400"/>
              </a:spcAft>
              <a:buFont typeface="Symbol" panose="05050102010706020507" pitchFamily="18" charset="2"/>
              <a:buChar char=""/>
            </a:pPr>
            <a:r>
              <a:rPr lang="ro-RO" sz="1400" b="1" dirty="0">
                <a:solidFill>
                  <a:srgbClr val="121416"/>
                </a:solidFill>
                <a:effectLst/>
                <a:highlight>
                  <a:srgbClr val="00FFFF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R</a:t>
            </a:r>
            <a:r>
              <a:rPr lang="ro-RO" sz="1400" b="1" dirty="0">
                <a:solidFill>
                  <a:srgbClr val="121416"/>
                </a:solidFill>
                <a:highlight>
                  <a:srgbClr val="00FFFF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ezultatul dezvoltării copilului ( doar ptr. Copiii care nu au frecventat grădiniţa sau au venit din străinătate</a:t>
            </a:r>
            <a:endParaRPr lang="en-US" sz="1400" b="1" dirty="0">
              <a:effectLst/>
              <a:highlight>
                <a:srgbClr val="00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2400"/>
              </a:spcBef>
              <a:spcAft>
                <a:spcPts val="2400"/>
              </a:spcAft>
              <a:buFont typeface="Symbol" panose="05050102010706020507" pitchFamily="18" charset="2"/>
              <a:buChar char=""/>
            </a:pPr>
            <a:r>
              <a:rPr lang="en-US" sz="1400" dirty="0" err="1">
                <a:solidFill>
                  <a:srgbClr val="121416"/>
                </a:solidFill>
                <a:effectLst/>
                <a:highlight>
                  <a:srgbClr val="FF00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Recomandarea</a:t>
            </a:r>
            <a:r>
              <a:rPr lang="en-US" sz="1400" dirty="0">
                <a:solidFill>
                  <a:srgbClr val="121416"/>
                </a:solidFill>
                <a:effectLst/>
                <a:highlight>
                  <a:srgbClr val="FF00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rgbClr val="121416"/>
                </a:solidFill>
                <a:effectLst/>
                <a:highlight>
                  <a:srgbClr val="FF00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înscriere</a:t>
            </a:r>
            <a:r>
              <a:rPr lang="en-US" sz="1400" dirty="0">
                <a:solidFill>
                  <a:srgbClr val="121416"/>
                </a:solidFill>
                <a:effectLst/>
                <a:highlight>
                  <a:srgbClr val="FF00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21416"/>
                </a:solidFill>
                <a:effectLst/>
                <a:highlight>
                  <a:srgbClr val="FF00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rgbClr val="121416"/>
                </a:solidFill>
                <a:effectLst/>
                <a:highlight>
                  <a:srgbClr val="FF00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21416"/>
                </a:solidFill>
                <a:effectLst/>
                <a:highlight>
                  <a:srgbClr val="FF00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clasa</a:t>
            </a:r>
            <a:r>
              <a:rPr lang="en-US" sz="1400" dirty="0">
                <a:solidFill>
                  <a:srgbClr val="121416"/>
                </a:solidFill>
                <a:effectLst/>
                <a:highlight>
                  <a:srgbClr val="FF00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21416"/>
                </a:solidFill>
                <a:effectLst/>
                <a:highlight>
                  <a:srgbClr val="FF00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pregătitoare</a:t>
            </a:r>
            <a:r>
              <a:rPr lang="en-US" sz="1400" dirty="0">
                <a:solidFill>
                  <a:srgbClr val="121416"/>
                </a:solidFill>
                <a:effectLst/>
                <a:highlight>
                  <a:srgbClr val="FF00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 (</a:t>
            </a:r>
            <a:r>
              <a:rPr lang="en-US" sz="1400" dirty="0" err="1">
                <a:solidFill>
                  <a:srgbClr val="121416"/>
                </a:solidFill>
                <a:effectLst/>
                <a:highlight>
                  <a:srgbClr val="FF00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acolo</a:t>
            </a:r>
            <a:r>
              <a:rPr lang="en-US" sz="1400" dirty="0">
                <a:solidFill>
                  <a:srgbClr val="121416"/>
                </a:solidFill>
                <a:effectLst/>
                <a:highlight>
                  <a:srgbClr val="FF00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21416"/>
                </a:solidFill>
                <a:effectLst/>
                <a:highlight>
                  <a:srgbClr val="FF00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unde</a:t>
            </a:r>
            <a:r>
              <a:rPr lang="en-US" sz="1400" dirty="0">
                <a:solidFill>
                  <a:srgbClr val="121416"/>
                </a:solidFill>
                <a:effectLst/>
                <a:highlight>
                  <a:srgbClr val="FF00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21416"/>
                </a:solidFill>
                <a:effectLst/>
                <a:highlight>
                  <a:srgbClr val="FF00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este</a:t>
            </a:r>
            <a:r>
              <a:rPr lang="en-US" sz="1400" dirty="0">
                <a:solidFill>
                  <a:srgbClr val="121416"/>
                </a:solidFill>
                <a:effectLst/>
                <a:highlight>
                  <a:srgbClr val="FF00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21416"/>
                </a:solidFill>
                <a:effectLst/>
                <a:highlight>
                  <a:srgbClr val="FF00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cazul</a:t>
            </a:r>
            <a:r>
              <a:rPr lang="en-US" sz="1400" dirty="0">
                <a:solidFill>
                  <a:srgbClr val="121416"/>
                </a:solidFill>
                <a:effectLst/>
                <a:highlight>
                  <a:srgbClr val="FF00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).</a:t>
            </a:r>
            <a:endParaRPr lang="ro-RO" sz="1400" dirty="0">
              <a:effectLst/>
              <a:highlight>
                <a:srgbClr val="FF00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4" indent="0" algn="ctr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None/>
            </a:pPr>
            <a:r>
              <a:rPr lang="ro-RO" sz="1200" b="1" u="sng" dirty="0">
                <a:solidFill>
                  <a:schemeClr val="tx1"/>
                </a:solidFill>
                <a:highlight>
                  <a:srgbClr val="FFFF00"/>
                </a:highlight>
                <a:latin typeface="Algerian" panose="04020705040A02060702" pitchFamily="82" charset="0"/>
              </a:rPr>
              <a:t> VĂ AŞTEPTĂM CU DRAG ÎNCEPÂND CU DATA DE 28 MARTIE – 06 MAI !</a:t>
            </a:r>
            <a:endParaRPr lang="en-US" sz="1200" b="1" u="sng" dirty="0">
              <a:solidFill>
                <a:schemeClr val="tx1"/>
              </a:solidFill>
              <a:highlight>
                <a:srgbClr val="FFFF00"/>
              </a:highlight>
              <a:latin typeface="Algerian" panose="04020705040A02060702" pitchFamily="8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76178" y="5945824"/>
            <a:ext cx="2212621" cy="365125"/>
          </a:xfrm>
        </p:spPr>
        <p:txBody>
          <a:bodyPr/>
          <a:lstStyle/>
          <a:p>
            <a:r>
              <a:rPr lang="ro-RO" dirty="0"/>
              <a:t>V</a:t>
            </a:r>
            <a:endParaRPr lang="en-US" sz="800" dirty="0"/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9EF809F6-4D2D-7D34-FD3E-11A0ABC35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63" y="5302657"/>
            <a:ext cx="2943225" cy="1552575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E483105-D19A-C930-D3E4-F12FAA587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310" y="547051"/>
            <a:ext cx="17145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6E58CE-0FF1-FD6E-DD55-29D8CB9E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627EF2-6B94-2AA6-ADCB-C858F124F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1600" dirty="0"/>
              <a:t>C.N.M.E. – ŞC. GIM. AVRAM STANCA </a:t>
            </a:r>
            <a:endParaRPr lang="en-US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79759B-B0B4-1167-50A7-FF549DFBB0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6182" y="547051"/>
            <a:ext cx="10349345" cy="5763898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CIRCUMSCRIPŢIA ŞCOLARĂ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STRĂZI ARONDATE ŞCOLII GIMNAZIALE “AVRAM STANCA” PETROŞANI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o-RO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STR. CONSTANTIN BRANCUSI (FOSTA 11 IUNIE); STR. C-TIN MILLE BL.2, 8; STR.BRAZILOR; STR. UNIVERSITĂŢII BL.4,6,8,10 SI CASE PARTICULARE; STR. TREPTELOR; STR. ANGHEL SALIGNY; STR. HOREA BL.1-5, 63B, 63C; STR. ENACHITA VACARESCU; STR. I.B.DELEANU; STR. ZORILOR, BL.1-4; STR. INTRAREA EROILOR BL.1; STR. G-RAL VASILE MILEA BL.28, 28A, 28B, 28C; STR. CIRESILOR; STR. CLOSCA BL.4; STR. CALEA ROMANA; STR. G-RAL VASILE MILEA BL.17, 19, 21, 29, 31, 23, 25F; STR. MALEIA; STR. PISCULUI; STR. 1.DECEMBRIE.1918, BL.59, 61, 63, 65, 67, 69, 71, 80, 82, 84, 74,76,78, STR. TABACARI; STR.CAPRIOAREI; STR. CERBULUI; STR. CONSTRUCTORULUI, BL. A, B, C, D, E, H , 1,1A, 1B,IGO1, IGO2; STR. DEALULUI; STR. DARANESTI; STR. DR.ING.CAPRAR I.NICOLAE (FOSTA DOINEI); STR. EROILOR; STR. FUNICULARULUI; STR. 1 MAI; STR. MARASESTI; STR. MAGURII; STR. POLIGONULUI; STR. POIENILOR; STR. POMILOR; STR. PROGRESULUI; STR. ROSIA; STR. 1 DECEMBRIE 1918 BL.57, 57A; STR. SALCAMILOR; STR. UZINEI; STR. VOIEVODULUI; STR. LOCALITATEA COMPONENTA PESTERA; STR. STADIONULUI; STR. VISINILOR BL.1A, 1B, 4, 5 SI CASE PARTICULARE; STR. TIMISOARA; STR. GELU; STR. MORII; STR. DECEBAL; STR. SURIANU, STR. LUNCA, DÂLJA MARE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o-RO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Pentru clasa din ofertă cu predare în limba unei minorită</a:t>
            </a:r>
            <a:r>
              <a:rPr lang="ro-RO" sz="1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ro-RO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na</a:t>
            </a:r>
            <a:r>
              <a:rPr lang="ro-RO" sz="1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ro-RO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ionale circumscrip</a:t>
            </a:r>
            <a:r>
              <a:rPr lang="ro-RO" sz="1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ro-RO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ia </a:t>
            </a:r>
            <a:r>
              <a:rPr lang="ro-RO" sz="1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ro-RO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colară este extinsă la nivel local/jude</a:t>
            </a:r>
            <a:r>
              <a:rPr lang="ro-RO" sz="1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ro-RO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ean.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64627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D2E0D2-FEE9-CD0E-A864-BC7FE8B73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0BD360-0D1A-1872-C9F1-8692B4A10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1600" dirty="0"/>
              <a:t>C.N.M.E. ŞC. GIM. AVRAM STANCA</a:t>
            </a:r>
            <a:endParaRPr lang="en-US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E47632-B59E-F828-0EB4-5B4F64FAC5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20982" y="1316182"/>
            <a:ext cx="9126578" cy="4253345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</a:t>
            </a:r>
            <a:endParaRPr lang="en-US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COMPLETARE A CERERILOR TIP DE </a:t>
            </a:r>
            <a:r>
              <a:rPr lang="ro-RO" sz="1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lang="en-US" sz="1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NSCRIERE ÎN ÎNVĂŢĂMÂNTUL PRIMAR – </a:t>
            </a:r>
            <a:r>
              <a:rPr lang="en-US" sz="1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CLASA PREGĂTITOARE </a:t>
            </a:r>
            <a:endParaRPr lang="en-US" sz="1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SCOLAR  202</a:t>
            </a:r>
            <a:r>
              <a:rPr lang="ro-RO" sz="8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8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lang="ro-RO" sz="8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n-US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7200" algn="ctr">
              <a:lnSpc>
                <a:spcPct val="115000"/>
              </a:lnSpc>
              <a:spcAft>
                <a:spcPts val="1000"/>
              </a:spcAft>
            </a:pPr>
            <a:r>
              <a:rPr lang="en-US" sz="7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ETAPA I - PERIOADA</a:t>
            </a:r>
            <a:r>
              <a:rPr lang="en-US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ro-RO" sz="7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</a:t>
            </a:r>
            <a:r>
              <a:rPr lang="en-US" sz="7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</a:t>
            </a:r>
            <a:r>
              <a:rPr lang="ro-RO" sz="7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RTIE</a:t>
            </a:r>
            <a:r>
              <a:rPr lang="en-US" sz="7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</a:t>
            </a:r>
            <a:r>
              <a:rPr lang="ro-RO" sz="7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7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o-RO" sz="7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06</a:t>
            </a:r>
            <a:r>
              <a:rPr lang="en-US" sz="7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MAI 202</a:t>
            </a:r>
            <a:r>
              <a:rPr lang="ro-RO" sz="7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n-US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7200" algn="ctr">
              <a:lnSpc>
                <a:spcPct val="115000"/>
              </a:lnSpc>
              <a:spcAft>
                <a:spcPts val="1000"/>
              </a:spcAft>
            </a:pPr>
            <a:r>
              <a:rPr lang="en-US" sz="7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ETAPA II –</a:t>
            </a:r>
            <a:r>
              <a:rPr lang="en-US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PERIOADA</a:t>
            </a:r>
            <a:r>
              <a:rPr lang="en-US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o-RO" sz="7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 MAI</a:t>
            </a:r>
            <a:r>
              <a:rPr lang="en-US" sz="7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o-RO" sz="7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 MAI</a:t>
            </a:r>
            <a:r>
              <a:rPr lang="en-US" sz="7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</a:t>
            </a:r>
            <a:r>
              <a:rPr lang="ro-RO" sz="7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ro-RO" sz="72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7200" algn="ctr">
              <a:lnSpc>
                <a:spcPct val="115000"/>
              </a:lnSpc>
              <a:spcAft>
                <a:spcPts val="1000"/>
              </a:spcAft>
            </a:pPr>
            <a:r>
              <a:rPr lang="en-US" sz="1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LUNI – JOI</a:t>
            </a:r>
            <a:r>
              <a:rPr lang="en-US" sz="1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 </a:t>
            </a:r>
            <a:r>
              <a:rPr lang="en-US" sz="11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8,00 – 18,00</a:t>
            </a:r>
            <a:endParaRPr lang="en-US" sz="1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sz="1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VINERI</a:t>
            </a:r>
            <a:r>
              <a:rPr lang="en-US" sz="1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 </a:t>
            </a:r>
            <a:r>
              <a:rPr lang="en-US" sz="11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8,00 – 17,00</a:t>
            </a:r>
            <a:endParaRPr lang="en-US" sz="11200" dirty="0"/>
          </a:p>
        </p:txBody>
      </p:sp>
    </p:spTree>
    <p:extLst>
      <p:ext uri="{BB962C8B-B14F-4D97-AF65-F5344CB8AC3E}">
        <p14:creationId xmlns:p14="http://schemas.microsoft.com/office/powerpoint/2010/main" val="312484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0DDCB0-97DE-9473-BF61-39E7D7A7C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A7B789-E3AC-30AA-9F5B-7AD48247E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>
            <a:normAutofit/>
          </a:bodyPr>
          <a:lstStyle/>
          <a:p>
            <a:pPr algn="ctr"/>
            <a:r>
              <a:rPr lang="ro-RO" sz="1800" dirty="0"/>
              <a:t>C.N.M.E. – ŞC. GIM. AVRAM STANCA</a:t>
            </a:r>
            <a:endParaRPr lang="en-US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2266FE-D464-153C-4F5F-5259E8D2CE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1496290"/>
            <a:ext cx="9303119" cy="4449533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Bef>
                <a:spcPts val="2400"/>
              </a:spcBef>
              <a:spcAft>
                <a:spcPts val="2400"/>
              </a:spcAft>
            </a:pPr>
            <a:r>
              <a:rPr lang="en-US" sz="2000" b="1" kern="0" dirty="0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CRITERII GENERALE: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0" dirty="0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1800" kern="0" dirty="0" err="1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existența</a:t>
            </a:r>
            <a:r>
              <a:rPr lang="en-US" sz="1800" kern="0" dirty="0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sz="1800" kern="0" dirty="0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certificat</a:t>
            </a:r>
            <a:r>
              <a:rPr lang="en-US" sz="1800" kern="0" dirty="0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medical de </a:t>
            </a:r>
            <a:r>
              <a:rPr lang="en-US" sz="1800" kern="0" dirty="0" err="1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încadrare</a:t>
            </a:r>
            <a:r>
              <a:rPr lang="en-US" sz="1800" kern="0" dirty="0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kern="0" dirty="0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grad de handicap a </a:t>
            </a:r>
            <a:r>
              <a:rPr lang="en-US" sz="1800" kern="0" dirty="0" err="1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copilului</a:t>
            </a:r>
            <a:r>
              <a:rPr lang="en-US" sz="1800" kern="0" dirty="0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800" kern="100" dirty="0">
              <a:solidFill>
                <a:srgbClr val="12141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0" dirty="0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1800" kern="0" dirty="0" err="1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existența</a:t>
            </a:r>
            <a:r>
              <a:rPr lang="en-US" sz="1800" kern="0" dirty="0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sz="1800" kern="0" dirty="0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document care </a:t>
            </a:r>
            <a:r>
              <a:rPr lang="en-US" sz="1800" kern="0" dirty="0" err="1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dovedește</a:t>
            </a:r>
            <a:r>
              <a:rPr lang="en-US" sz="1800" kern="0" dirty="0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800" kern="0" dirty="0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800" kern="0" dirty="0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orfan</a:t>
            </a:r>
            <a:r>
              <a:rPr lang="en-US" sz="1800" kern="0" dirty="0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kern="0" dirty="0" err="1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ambii</a:t>
            </a:r>
            <a:r>
              <a:rPr lang="en-US" sz="1800" kern="0" dirty="0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părinți</a:t>
            </a:r>
            <a:r>
              <a:rPr lang="en-US" sz="1800" kern="0" dirty="0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kern="0" dirty="0" err="1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Situația</a:t>
            </a:r>
            <a:r>
              <a:rPr lang="en-US" sz="1800" kern="0" dirty="0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copilului</a:t>
            </a:r>
            <a:r>
              <a:rPr lang="en-US" sz="1800" kern="0" dirty="0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1800" kern="0" dirty="0" err="1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provine</a:t>
            </a:r>
            <a:r>
              <a:rPr lang="en-US" sz="1800" kern="0" dirty="0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o </a:t>
            </a:r>
            <a:r>
              <a:rPr lang="en-US" sz="1800" kern="0" dirty="0" err="1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casă</a:t>
            </a:r>
            <a:r>
              <a:rPr lang="en-US" sz="1800" kern="0" dirty="0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kern="0" dirty="0" err="1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copii</a:t>
            </a:r>
            <a:r>
              <a:rPr lang="en-US" sz="1800" kern="0" dirty="0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/un </a:t>
            </a:r>
            <a:r>
              <a:rPr lang="en-US" sz="1800" kern="0" dirty="0" err="1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centru</a:t>
            </a:r>
            <a:r>
              <a:rPr lang="en-US" sz="1800" kern="0" dirty="0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kern="0" dirty="0" err="1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plasament</a:t>
            </a:r>
            <a:r>
              <a:rPr lang="en-US" sz="1800" kern="0" dirty="0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kern="0" dirty="0" err="1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plasament</a:t>
            </a:r>
            <a:r>
              <a:rPr lang="en-US" sz="1800" kern="0" dirty="0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familial se </a:t>
            </a:r>
            <a:r>
              <a:rPr lang="en-US" sz="1800" kern="0" dirty="0" err="1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asimilează</a:t>
            </a:r>
            <a:r>
              <a:rPr lang="en-US" sz="1800" kern="0" dirty="0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situației</a:t>
            </a:r>
            <a:r>
              <a:rPr lang="en-US" sz="1800" kern="0" dirty="0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copilului</a:t>
            </a:r>
            <a:r>
              <a:rPr lang="en-US" sz="1800" kern="0" dirty="0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orfan</a:t>
            </a:r>
            <a:r>
              <a:rPr lang="en-US" sz="1800" kern="0" dirty="0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kern="0" dirty="0" err="1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ambii</a:t>
            </a:r>
            <a:r>
              <a:rPr lang="en-US" sz="1800" kern="0" dirty="0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părinți</a:t>
            </a:r>
            <a:r>
              <a:rPr lang="en-US" sz="1800" kern="0" dirty="0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800" kern="100" dirty="0">
              <a:solidFill>
                <a:srgbClr val="12141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0" dirty="0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1800" kern="0" dirty="0" err="1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existența</a:t>
            </a:r>
            <a:r>
              <a:rPr lang="en-US" sz="1800" kern="0" dirty="0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sz="1800" kern="0" dirty="0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document care </a:t>
            </a:r>
            <a:r>
              <a:rPr lang="en-US" sz="1800" kern="0" dirty="0" err="1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dovedește</a:t>
            </a:r>
            <a:r>
              <a:rPr lang="en-US" sz="1800" kern="0" dirty="0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800" kern="0" dirty="0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800" kern="0" dirty="0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orfan</a:t>
            </a:r>
            <a:r>
              <a:rPr lang="en-US" sz="1800" kern="0" dirty="0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un </a:t>
            </a:r>
            <a:r>
              <a:rPr lang="en-US" sz="1800" kern="0" dirty="0" err="1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singur</a:t>
            </a:r>
            <a:r>
              <a:rPr lang="en-US" sz="1800" kern="0" dirty="0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părinte</a:t>
            </a:r>
            <a:r>
              <a:rPr lang="en-US" sz="1800" kern="0" dirty="0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800" kern="100" dirty="0">
              <a:solidFill>
                <a:srgbClr val="12141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0" dirty="0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1800" kern="0" dirty="0" err="1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existența</a:t>
            </a:r>
            <a:r>
              <a:rPr lang="en-US" sz="1800" kern="0" dirty="0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sz="1800" kern="0" dirty="0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frate/a </a:t>
            </a:r>
            <a:r>
              <a:rPr lang="en-US" sz="1800" kern="0" dirty="0" err="1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sz="1800" kern="0" dirty="0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surori</a:t>
            </a:r>
            <a:r>
              <a:rPr lang="en-US" sz="1800" kern="0" dirty="0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înmatriculat</a:t>
            </a:r>
            <a:r>
              <a:rPr lang="en-US" sz="1800" kern="0" dirty="0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kern="0" dirty="0" err="1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înmatriculate</a:t>
            </a:r>
            <a:r>
              <a:rPr lang="en-US" sz="1800" kern="0" dirty="0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kern="0" dirty="0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unitatea</a:t>
            </a:r>
            <a:r>
              <a:rPr lang="en-US" sz="1800" kern="0" dirty="0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kern="0" dirty="0" err="1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învățământ</a:t>
            </a:r>
            <a:r>
              <a:rPr lang="en-US" sz="1800" kern="0" dirty="0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respectivă</a:t>
            </a:r>
            <a:r>
              <a:rPr lang="en-US" sz="1800" kern="0" dirty="0">
                <a:solidFill>
                  <a:srgbClr val="1214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solidFill>
                <a:srgbClr val="12141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37212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FA1BF2-A648-6EB9-0100-D997FA4A3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2C5444-A831-8CAB-5F8E-50B360C1D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-26435" y="320555"/>
            <a:ext cx="5583081" cy="1477818"/>
          </a:xfrm>
        </p:spPr>
        <p:txBody>
          <a:bodyPr>
            <a:normAutofit/>
          </a:bodyPr>
          <a:lstStyle/>
          <a:p>
            <a:r>
              <a:rPr lang="ro-RO" sz="3200" dirty="0"/>
              <a:t>CRITERII SPECIFICE   DE DEPARTAJARE</a:t>
            </a:r>
            <a:endParaRPr lang="en-US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F407CD-B2EC-419F-85D0-E55936BF38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877455"/>
            <a:ext cx="9303119" cy="5523345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1D8BA9-14C8-D357-2789-2C63271C7D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512283"/>
              </p:ext>
            </p:extLst>
          </p:nvPr>
        </p:nvGraphicFramePr>
        <p:xfrm>
          <a:off x="2152073" y="1625600"/>
          <a:ext cx="8469745" cy="4215891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3773488">
                  <a:extLst>
                    <a:ext uri="{9D8B030D-6E8A-4147-A177-3AD203B41FA5}">
                      <a16:colId xmlns:a16="http://schemas.microsoft.com/office/drawing/2014/main" val="558708072"/>
                    </a:ext>
                  </a:extLst>
                </a:gridCol>
                <a:gridCol w="4696257">
                  <a:extLst>
                    <a:ext uri="{9D8B030D-6E8A-4147-A177-3AD203B41FA5}">
                      <a16:colId xmlns:a16="http://schemas.microsoft.com/office/drawing/2014/main" val="3412844926"/>
                    </a:ext>
                  </a:extLst>
                </a:gridCol>
              </a:tblGrid>
              <a:tr h="8876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US" sz="1600" dirty="0" err="1">
                          <a:effectLst/>
                        </a:rPr>
                        <a:t>Criteriul</a:t>
                      </a:r>
                      <a:r>
                        <a:rPr lang="en-US" sz="1600" dirty="0">
                          <a:effectLst/>
                        </a:rPr>
                        <a:t> specific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it-IT" sz="1600">
                          <a:effectLst/>
                        </a:rPr>
                        <a:t>Lista documentelor care sa dovedeasca indeplinirea criteriului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6654802"/>
                  </a:ext>
                </a:extLst>
              </a:tr>
              <a:tr h="890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it-IT" sz="1600" dirty="0">
                          <a:effectLst/>
                        </a:rPr>
                        <a:t>Copilul a frecventat grădiniţa  la Școala Gimnazială </a:t>
                      </a:r>
                      <a:r>
                        <a:rPr lang="ro-RO" sz="1600" dirty="0">
                          <a:effectLst/>
                        </a:rPr>
                        <a:t>“</a:t>
                      </a:r>
                      <a:r>
                        <a:rPr lang="it-IT" sz="1600" dirty="0">
                          <a:effectLst/>
                        </a:rPr>
                        <a:t>Avram Stanca” Petroșani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ro-RO" sz="1600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Adeverință eliberată de către unitatea de învățământ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4232839"/>
                  </a:ext>
                </a:extLst>
              </a:tr>
              <a:tr h="11441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it-IT" sz="1600" dirty="0">
                          <a:effectLst/>
                        </a:rPr>
                        <a:t> Copilul se află în grija bunicilor sau a altor rude de gradu II cu domiciliul în circumscripţia şcolară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it-IT" sz="1600" dirty="0">
                          <a:effectLst/>
                        </a:rPr>
                        <a:t>- Declarație pe proprie răspundere a bunicilor sau a altor rude de grad II cu privire la faptul că au copilul în grijă.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it-IT" sz="1600" dirty="0">
                          <a:effectLst/>
                        </a:rPr>
                        <a:t> - Carte de identitate a bunicilor sau al rudelor de gradul II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3856582"/>
                  </a:ext>
                </a:extLst>
              </a:tr>
              <a:tr h="1151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it-IT" sz="1600">
                          <a:effectLst/>
                        </a:rPr>
                        <a:t>Copilul are părinți cadre didactice/personal auxiliar sau nedidactic angajat în unitatea de învățământ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it-IT" sz="1600" dirty="0">
                          <a:effectLst/>
                        </a:rPr>
                        <a:t>Adeverință eliberată de către unitatea de învățământ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9076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051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840000">
            <a:off x="6644635" y="1386830"/>
            <a:ext cx="4821219" cy="1732060"/>
          </a:xfrm>
        </p:spPr>
        <p:txBody>
          <a:bodyPr>
            <a:normAutofit/>
          </a:bodyPr>
          <a:lstStyle/>
          <a:p>
            <a:r>
              <a:rPr lang="ro-RO" sz="2800" dirty="0"/>
              <a:t>TEL VERDE:</a:t>
            </a:r>
            <a:br>
              <a:rPr lang="ro-RO" sz="2800" dirty="0"/>
            </a:br>
            <a:r>
              <a:rPr lang="ro-RO" sz="2800" dirty="0"/>
              <a:t>0800816254</a:t>
            </a:r>
            <a:endParaRPr lang="ru-RU" sz="2800" dirty="0"/>
          </a:p>
        </p:txBody>
      </p:sp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o-RO" dirty="0"/>
              <a:t>	PERIOADA :</a:t>
            </a:r>
          </a:p>
          <a:p>
            <a:r>
              <a:rPr lang="ro-RO" dirty="0"/>
              <a:t>28.03 – 29 05. 2025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546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win32_fixed.potx" id="{E785A672-7C90-4494-8194-CA0AD3121E17}" vid="{FDBCB3E4-366A-4650-A7CF-CC6B13FF34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D54CA62635DC47BEF8897224421701" ma:contentTypeVersion="2" ma:contentTypeDescription="Creați un document nou." ma:contentTypeScope="" ma:versionID="c1d4d72139f26a93d856c81f44c14d4d">
  <xsd:schema xmlns:xsd="http://www.w3.org/2001/XMLSchema" xmlns:xs="http://www.w3.org/2001/XMLSchema" xmlns:p="http://schemas.microsoft.com/office/2006/metadata/properties" xmlns:ns3="24c8bd41-1bd8-40b6-8161-b2a9f8b3cdcb" targetNamespace="http://schemas.microsoft.com/office/2006/metadata/properties" ma:root="true" ma:fieldsID="40183d2b2f461b146af85462323cda5f" ns3:_="">
    <xsd:import namespace="24c8bd41-1bd8-40b6-8161-b2a9f8b3cdc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c8bd41-1bd8-40b6-8161-b2a9f8b3cd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 de conținut"/>
        <xsd:element ref="dc:title" minOccurs="0" maxOccurs="1" ma:index="4" ma:displayName="Titlu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550DC7-5D57-4E6D-A655-C24D17705E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c8bd41-1bd8-40b6-8161-b2a9f8b3cd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AE33AF-080C-44CD-AF4E-8A7D5DB28B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0201D7-8813-47AC-8E33-ACDB450E260D}">
  <ds:schemaRefs>
    <ds:schemaRef ds:uri="http://purl.org/dc/dcmitype/"/>
    <ds:schemaRef ds:uri="http://purl.org/dc/elements/1.1/"/>
    <ds:schemaRef ds:uri="24c8bd41-1bd8-40b6-8161-b2a9f8b3cdcb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607</TotalTime>
  <Words>908</Words>
  <Application>Microsoft Office PowerPoint</Application>
  <PresentationFormat>Widescreen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Algerian</vt:lpstr>
      <vt:lpstr>Arial</vt:lpstr>
      <vt:lpstr>Calibri</vt:lpstr>
      <vt:lpstr>Comic Sans MS</vt:lpstr>
      <vt:lpstr>Franklin Gothic Book</vt:lpstr>
      <vt:lpstr>Segoe UI</vt:lpstr>
      <vt:lpstr>Symbol</vt:lpstr>
      <vt:lpstr>Tahoma</vt:lpstr>
      <vt:lpstr>Times New Roman</vt:lpstr>
      <vt:lpstr>Office Theme</vt:lpstr>
      <vt:lpstr>INSCRIERE CLASA PREGĂTITOARE</vt:lpstr>
      <vt:lpstr>OFERTĂ PLAN DE ŞCOLARIZARE </vt:lpstr>
      <vt:lpstr>C.N.M.E.- ŞC. GIM. AVRAM STANCA</vt:lpstr>
      <vt:lpstr>C.N.M.E. – ŞC. GIM. AVRAM STANCA </vt:lpstr>
      <vt:lpstr>C.N.M.E. ŞC. GIM. AVRAM STANCA</vt:lpstr>
      <vt:lpstr>C.N.M.E. – ŞC. GIM. AVRAM STANCA</vt:lpstr>
      <vt:lpstr>CRITERII SPECIFICE   DE DEPARTAJARE</vt:lpstr>
      <vt:lpstr>TEL VERDE: 0800816254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L2 C1</dc:creator>
  <cp:lastModifiedBy>Straja Marinela</cp:lastModifiedBy>
  <cp:revision>10</cp:revision>
  <cp:lastPrinted>2025-03-10T07:25:37Z</cp:lastPrinted>
  <dcterms:created xsi:type="dcterms:W3CDTF">2023-03-24T07:35:41Z</dcterms:created>
  <dcterms:modified xsi:type="dcterms:W3CDTF">2025-03-10T07:32:43Z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0x01010007D54CA62635DC47BEF8897224421701</vt:lpwstr>
  </property>
</Properties>
</file>